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8000663" cy="13679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FFFFFF"/>
    <a:srgbClr val="0B172F"/>
    <a:srgbClr val="9C27B0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82" autoAdjust="0"/>
  </p:normalViewPr>
  <p:slideViewPr>
    <p:cSldViewPr>
      <p:cViewPr varScale="1">
        <p:scale>
          <a:sx n="60" d="100"/>
          <a:sy n="60" d="100"/>
        </p:scale>
        <p:origin x="142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5C9AA-29A5-456B-9D7C-58208ACBB5C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8588" y="1143000"/>
            <a:ext cx="406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C4162-F057-4919-A99A-6E96EAAE7D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35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C4162-F057-4919-A99A-6E96EAAE7D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10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238751"/>
            <a:ext cx="15300564" cy="4762488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7184899"/>
            <a:ext cx="13500497" cy="3302709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10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05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728306"/>
            <a:ext cx="3881393" cy="115927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728306"/>
            <a:ext cx="11419171" cy="115927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06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77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3410376"/>
            <a:ext cx="15525572" cy="5690286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9154495"/>
            <a:ext cx="15525572" cy="2992387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8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3641531"/>
            <a:ext cx="7650282" cy="8679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3641531"/>
            <a:ext cx="7650282" cy="8679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6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728309"/>
            <a:ext cx="15525572" cy="26440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3353376"/>
            <a:ext cx="7615123" cy="1643437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4996813"/>
            <a:ext cx="7615123" cy="7349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3353376"/>
            <a:ext cx="7652626" cy="1643437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4996813"/>
            <a:ext cx="7652626" cy="7349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55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85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20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11966"/>
            <a:ext cx="5805682" cy="3191881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969596"/>
            <a:ext cx="9112836" cy="9721303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103846"/>
            <a:ext cx="5805682" cy="760288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9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11966"/>
            <a:ext cx="5805682" cy="3191881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969596"/>
            <a:ext cx="9112836" cy="9721303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103846"/>
            <a:ext cx="5805682" cy="760288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4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728309"/>
            <a:ext cx="15525572" cy="2644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3641531"/>
            <a:ext cx="15525572" cy="8679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2678862"/>
            <a:ext cx="4050149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B246C-D466-44A1-8B35-1C12676AC326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2678862"/>
            <a:ext cx="6075224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2678862"/>
            <a:ext cx="4050149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FAD37-FEDB-457A-99E7-609EFD28E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24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8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ymindoman.com/tag/entropy/" TargetMode="External"/><Relationship Id="rId7" Type="http://schemas.openxmlformats.org/officeDocument/2006/relationships/hyperlink" Target="https://www.proprofs.com/quiz-school/story.php?title=3dq-how-enlightened-are-you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6.png"/><Relationship Id="rId3" Type="http://schemas.openxmlformats.org/officeDocument/2006/relationships/hyperlink" Target="https://www.thymindoman.com/tag/entropy/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s://www.proprofs.com/quiz-school/story.php?title=3dq-how-enlightened-are-you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ru/photo/1563507" TargetMode="External"/><Relationship Id="rId11" Type="http://schemas.microsoft.com/office/2007/relationships/hdphoto" Target="../media/hdphoto1.wdp"/><Relationship Id="rId5" Type="http://schemas.microsoft.com/office/2007/relationships/hdphoto" Target="../media/hdphoto2.wdp"/><Relationship Id="rId10" Type="http://schemas.openxmlformats.org/officeDocument/2006/relationships/image" Target="../media/image43.png"/><Relationship Id="rId4" Type="http://schemas.openxmlformats.org/officeDocument/2006/relationships/image" Target="../media/image44.png"/><Relationship Id="rId9" Type="http://schemas.openxmlformats.org/officeDocument/2006/relationships/hyperlink" Target="https://catalogue.data.govt.nz/dataset/groups/raw-milk-for-sale-to-consumers-regulation-2015-registered-depot-operato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43C5FA7-0EF1-A056-26ED-4CDAF2B2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42" y="2056103"/>
            <a:ext cx="5391781" cy="2477749"/>
          </a:xfrm>
          <a:prstGeom prst="rect">
            <a:avLst/>
          </a:prstGeom>
        </p:spPr>
      </p:pic>
      <p:pic>
        <p:nvPicPr>
          <p:cNvPr id="7" name="Graphic 6" descr="Magic Wand Auto with solid fill">
            <a:extLst>
              <a:ext uri="{FF2B5EF4-FFF2-40B4-BE49-F238E27FC236}">
                <a16:creationId xmlns:a16="http://schemas.microsoft.com/office/drawing/2014/main" id="{76586887-DD20-3C8B-2DA9-DA7448DD5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8613" y="6164719"/>
            <a:ext cx="1350050" cy="1350050"/>
          </a:xfrm>
          <a:prstGeom prst="rect">
            <a:avLst/>
          </a:prstGeom>
        </p:spPr>
      </p:pic>
      <p:pic>
        <p:nvPicPr>
          <p:cNvPr id="9" name="Graphic 8" descr="Diamond with solid fill">
            <a:extLst>
              <a:ext uri="{FF2B5EF4-FFF2-40B4-BE49-F238E27FC236}">
                <a16:creationId xmlns:a16="http://schemas.microsoft.com/office/drawing/2014/main" id="{315551FC-F832-BE03-D98A-C7F0666F0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0738" y="6164719"/>
            <a:ext cx="1350050" cy="1350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F3C787-A007-C4A3-4ADC-53BDA6BB7830}"/>
              </a:ext>
            </a:extLst>
          </p:cNvPr>
          <p:cNvSpPr/>
          <p:nvPr/>
        </p:nvSpPr>
        <p:spPr>
          <a:xfrm>
            <a:off x="3189093" y="4968252"/>
            <a:ext cx="3189094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58" b="1" dirty="0">
                <a:solidFill>
                  <a:srgbClr val="9C27B0"/>
                </a:solidFill>
                <a:latin typeface="Century Gothic" panose="020B0502020202020204" pitchFamily="34" charset="0"/>
              </a:rPr>
              <a:t>Reality </a:t>
            </a:r>
            <a:r>
              <a:rPr lang="fr-FR" sz="2658" b="1" dirty="0" err="1">
                <a:solidFill>
                  <a:srgbClr val="9C27B0"/>
                </a:solidFill>
                <a:latin typeface="Century Gothic" panose="020B0502020202020204" pitchFamily="34" charset="0"/>
              </a:rPr>
              <a:t>Bending</a:t>
            </a:r>
            <a:endParaRPr lang="en-GB" sz="2658" b="1" dirty="0">
              <a:solidFill>
                <a:srgbClr val="9C27B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565F08-CD2C-5D01-AD3E-C604C6805ABC}"/>
              </a:ext>
            </a:extLst>
          </p:cNvPr>
          <p:cNvSpPr/>
          <p:nvPr/>
        </p:nvSpPr>
        <p:spPr>
          <a:xfrm>
            <a:off x="7405784" y="4968252"/>
            <a:ext cx="3189094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58" b="1" dirty="0" err="1">
                <a:solidFill>
                  <a:srgbClr val="9C27B0"/>
                </a:solidFill>
                <a:latin typeface="Century Gothic" panose="020B0502020202020204" pitchFamily="34" charset="0"/>
              </a:rPr>
              <a:t>Core</a:t>
            </a:r>
            <a:r>
              <a:rPr lang="fr-FR" sz="2658" b="1" dirty="0">
                <a:solidFill>
                  <a:srgbClr val="9C27B0"/>
                </a:solidFill>
                <a:latin typeface="Century Gothic" panose="020B0502020202020204" pitchFamily="34" charset="0"/>
              </a:rPr>
              <a:t> Self</a:t>
            </a:r>
            <a:endParaRPr lang="en-GB" sz="2658" b="1" dirty="0">
              <a:solidFill>
                <a:srgbClr val="9C27B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190ADF-4CDA-006E-2F26-EB3F59B6E44E}"/>
              </a:ext>
            </a:extLst>
          </p:cNvPr>
          <p:cNvSpPr/>
          <p:nvPr/>
        </p:nvSpPr>
        <p:spPr>
          <a:xfrm>
            <a:off x="11693343" y="4968252"/>
            <a:ext cx="3189094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58" b="1" dirty="0" err="1">
                <a:solidFill>
                  <a:srgbClr val="9C27B0"/>
                </a:solidFill>
                <a:latin typeface="Century Gothic" panose="020B0502020202020204" pitchFamily="34" charset="0"/>
              </a:rPr>
              <a:t>Metascience</a:t>
            </a:r>
            <a:endParaRPr lang="en-GB" sz="2658" b="1" dirty="0">
              <a:solidFill>
                <a:srgbClr val="9C27B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Graphic 15" descr="Microscope with solid fill">
            <a:extLst>
              <a:ext uri="{FF2B5EF4-FFF2-40B4-BE49-F238E27FC236}">
                <a16:creationId xmlns:a16="http://schemas.microsoft.com/office/drawing/2014/main" id="{58F6FF43-1B01-AD5B-36B8-B861E1833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12863" y="6164719"/>
            <a:ext cx="1350050" cy="13500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D66CF5-EC45-F297-19B4-4F1D7318FFD2}"/>
              </a:ext>
            </a:extLst>
          </p:cNvPr>
          <p:cNvSpPr/>
          <p:nvPr/>
        </p:nvSpPr>
        <p:spPr>
          <a:xfrm>
            <a:off x="6951357" y="5378048"/>
            <a:ext cx="4097964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9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do cognitive abilities unfold into personality traits and metastable neuropsychological profiles?</a:t>
            </a:r>
            <a:endParaRPr lang="en-GB" sz="1329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5D6D8-9A4B-87B8-0638-CA5CF1DD4B1F}"/>
              </a:ext>
            </a:extLst>
          </p:cNvPr>
          <p:cNvSpPr/>
          <p:nvPr/>
        </p:nvSpPr>
        <p:spPr>
          <a:xfrm>
            <a:off x="2921281" y="5378048"/>
            <a:ext cx="3724730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9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mechanisms that drive and can alter our belief and feeling of reality?</a:t>
            </a:r>
            <a:endParaRPr lang="en-GB" sz="1329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E6B6EB-0489-9C27-F692-5BE133CD101F}"/>
              </a:ext>
            </a:extLst>
          </p:cNvPr>
          <p:cNvSpPr/>
          <p:nvPr/>
        </p:nvSpPr>
        <p:spPr>
          <a:xfrm>
            <a:off x="11263996" y="5378048"/>
            <a:ext cx="4047801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9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the history of psychology and psychiatry? What are the methods and tools of tomorrow?</a:t>
            </a:r>
            <a:endParaRPr lang="en-GB" sz="1329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Graphic 20" descr="Heart organ with solid fill">
            <a:extLst>
              <a:ext uri="{FF2B5EF4-FFF2-40B4-BE49-F238E27FC236}">
                <a16:creationId xmlns:a16="http://schemas.microsoft.com/office/drawing/2014/main" id="{28208FDC-249F-7362-1042-000C06B0A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0916" y="8025516"/>
            <a:ext cx="1350050" cy="1350050"/>
          </a:xfrm>
          <a:prstGeom prst="rect">
            <a:avLst/>
          </a:prstGeom>
        </p:spPr>
      </p:pic>
      <p:pic>
        <p:nvPicPr>
          <p:cNvPr id="23" name="Graphic 22" descr="Programmer female with solid fill">
            <a:extLst>
              <a:ext uri="{FF2B5EF4-FFF2-40B4-BE49-F238E27FC236}">
                <a16:creationId xmlns:a16="http://schemas.microsoft.com/office/drawing/2014/main" id="{BD20FAFF-6F20-11AD-EE25-C1C5777B5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60075" y="8871006"/>
            <a:ext cx="1350050" cy="1350050"/>
          </a:xfrm>
          <a:prstGeom prst="rect">
            <a:avLst/>
          </a:prstGeom>
        </p:spPr>
      </p:pic>
      <p:pic>
        <p:nvPicPr>
          <p:cNvPr id="25" name="Graphic 24" descr="History with solid fill">
            <a:extLst>
              <a:ext uri="{FF2B5EF4-FFF2-40B4-BE49-F238E27FC236}">
                <a16:creationId xmlns:a16="http://schemas.microsoft.com/office/drawing/2014/main" id="{5AD9BECC-A4DD-BF98-24FA-5A3F62D748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520466" y="8998264"/>
            <a:ext cx="1350050" cy="1350050"/>
          </a:xfrm>
          <a:prstGeom prst="rect">
            <a:avLst/>
          </a:prstGeom>
        </p:spPr>
      </p:pic>
      <p:pic>
        <p:nvPicPr>
          <p:cNvPr id="27" name="Graphic 26" descr="Crying face with solid fill with solid fill">
            <a:extLst>
              <a:ext uri="{FF2B5EF4-FFF2-40B4-BE49-F238E27FC236}">
                <a16:creationId xmlns:a16="http://schemas.microsoft.com/office/drawing/2014/main" id="{22F1FBE0-6B1F-0004-107E-E2E28EF35C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6004" y="9887899"/>
            <a:ext cx="1350050" cy="1350050"/>
          </a:xfrm>
          <a:prstGeom prst="rect">
            <a:avLst/>
          </a:prstGeom>
        </p:spPr>
      </p:pic>
      <p:pic>
        <p:nvPicPr>
          <p:cNvPr id="29" name="Graphic 28" descr="Virtual Reality headset with solid fill">
            <a:extLst>
              <a:ext uri="{FF2B5EF4-FFF2-40B4-BE49-F238E27FC236}">
                <a16:creationId xmlns:a16="http://schemas.microsoft.com/office/drawing/2014/main" id="{9307893C-A458-04A8-C71C-7CDB466CDE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43503" y="9024751"/>
            <a:ext cx="1350050" cy="1350050"/>
          </a:xfrm>
          <a:prstGeom prst="rect">
            <a:avLst/>
          </a:prstGeom>
        </p:spPr>
      </p:pic>
      <p:pic>
        <p:nvPicPr>
          <p:cNvPr id="31" name="Graphic 30" descr="Meditation with solid fill">
            <a:extLst>
              <a:ext uri="{FF2B5EF4-FFF2-40B4-BE49-F238E27FC236}">
                <a16:creationId xmlns:a16="http://schemas.microsoft.com/office/drawing/2014/main" id="{57E288CF-6744-1BAD-7756-33125F5669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72233" y="10084267"/>
            <a:ext cx="1350050" cy="1350050"/>
          </a:xfrm>
          <a:prstGeom prst="rect">
            <a:avLst/>
          </a:prstGeom>
        </p:spPr>
      </p:pic>
      <p:pic>
        <p:nvPicPr>
          <p:cNvPr id="33" name="Graphic 32" descr="Test Dummy with solid fill">
            <a:extLst>
              <a:ext uri="{FF2B5EF4-FFF2-40B4-BE49-F238E27FC236}">
                <a16:creationId xmlns:a16="http://schemas.microsoft.com/office/drawing/2014/main" id="{D5F376FC-21E5-09A4-3FFA-AFF116D714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60738" y="8025516"/>
            <a:ext cx="1350050" cy="1350050"/>
          </a:xfrm>
          <a:prstGeom prst="rect">
            <a:avLst/>
          </a:prstGeom>
        </p:spPr>
      </p:pic>
      <p:pic>
        <p:nvPicPr>
          <p:cNvPr id="35" name="Graphic 34" descr="Clipboard Mixed with solid fill">
            <a:extLst>
              <a:ext uri="{FF2B5EF4-FFF2-40B4-BE49-F238E27FC236}">
                <a16:creationId xmlns:a16="http://schemas.microsoft.com/office/drawing/2014/main" id="{576B71BF-47BA-BAF8-BC7B-B70C4A5ECC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503038" y="9665590"/>
            <a:ext cx="1350050" cy="1350050"/>
          </a:xfrm>
          <a:prstGeom prst="rect">
            <a:avLst/>
          </a:prstGeom>
        </p:spPr>
      </p:pic>
      <p:pic>
        <p:nvPicPr>
          <p:cNvPr id="37" name="Graphic 36" descr="Eyes with solid fill">
            <a:extLst>
              <a:ext uri="{FF2B5EF4-FFF2-40B4-BE49-F238E27FC236}">
                <a16:creationId xmlns:a16="http://schemas.microsoft.com/office/drawing/2014/main" id="{F755112A-A57C-644F-2273-3666BFBB5B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33004" y="7902775"/>
            <a:ext cx="1350050" cy="1350050"/>
          </a:xfrm>
          <a:prstGeom prst="rect">
            <a:avLst/>
          </a:prstGeom>
        </p:spPr>
      </p:pic>
      <p:pic>
        <p:nvPicPr>
          <p:cNvPr id="39" name="Graphic 38" descr="Zany face with solid fill with solid fill">
            <a:extLst>
              <a:ext uri="{FF2B5EF4-FFF2-40B4-BE49-F238E27FC236}">
                <a16:creationId xmlns:a16="http://schemas.microsoft.com/office/drawing/2014/main" id="{6D2CE163-8833-D599-FEEF-4CC83C518DA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47725" y="8059617"/>
            <a:ext cx="1350050" cy="1350050"/>
          </a:xfrm>
          <a:prstGeom prst="rect">
            <a:avLst/>
          </a:prstGeom>
        </p:spPr>
      </p:pic>
      <p:pic>
        <p:nvPicPr>
          <p:cNvPr id="41" name="Graphic 40" descr="Chameleon with solid fill">
            <a:extLst>
              <a:ext uri="{FF2B5EF4-FFF2-40B4-BE49-F238E27FC236}">
                <a16:creationId xmlns:a16="http://schemas.microsoft.com/office/drawing/2014/main" id="{2791B9C4-84A1-D87C-5E44-52B65207AB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73424" y="10214016"/>
            <a:ext cx="1350050" cy="1350050"/>
          </a:xfrm>
          <a:prstGeom prst="rect">
            <a:avLst/>
          </a:prstGeom>
        </p:spPr>
      </p:pic>
      <p:pic>
        <p:nvPicPr>
          <p:cNvPr id="43" name="Graphic 42" descr="Bar chart with solid fill">
            <a:extLst>
              <a:ext uri="{FF2B5EF4-FFF2-40B4-BE49-F238E27FC236}">
                <a16:creationId xmlns:a16="http://schemas.microsoft.com/office/drawing/2014/main" id="{516427D6-A032-8B2F-EA5D-E44844E9BD4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3796186" y="10050098"/>
            <a:ext cx="1350050" cy="1350050"/>
          </a:xfrm>
          <a:prstGeom prst="rect">
            <a:avLst/>
          </a:prstGeom>
        </p:spPr>
      </p:pic>
      <p:pic>
        <p:nvPicPr>
          <p:cNvPr id="45" name="Graphic 44" descr="Golden Ratio with solid fill">
            <a:extLst>
              <a:ext uri="{FF2B5EF4-FFF2-40B4-BE49-F238E27FC236}">
                <a16:creationId xmlns:a16="http://schemas.microsoft.com/office/drawing/2014/main" id="{017BCF51-DD8E-BC35-A5EE-F1CDD352D63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3859803" y="8179035"/>
            <a:ext cx="1350050" cy="13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8793905-1B18-1C2A-99DF-33CCB12AE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46" y="5607742"/>
            <a:ext cx="8296967" cy="8296967"/>
          </a:xfrm>
          <a:prstGeom prst="rect">
            <a:avLst/>
          </a:prstGeom>
        </p:spPr>
      </p:pic>
      <p:pic>
        <p:nvPicPr>
          <p:cNvPr id="4" name="Graphic 3" descr="Magic Wand Auto with solid fill">
            <a:extLst>
              <a:ext uri="{FF2B5EF4-FFF2-40B4-BE49-F238E27FC236}">
                <a16:creationId xmlns:a16="http://schemas.microsoft.com/office/drawing/2014/main" id="{084ED73D-DC1A-0B89-5E93-B2E852C66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6306" y="4181839"/>
            <a:ext cx="1350050" cy="1350050"/>
          </a:xfrm>
          <a:prstGeom prst="rect">
            <a:avLst/>
          </a:prstGeom>
        </p:spPr>
      </p:pic>
      <p:pic>
        <p:nvPicPr>
          <p:cNvPr id="5" name="Graphic 4" descr="Diamond with solid fill">
            <a:extLst>
              <a:ext uri="{FF2B5EF4-FFF2-40B4-BE49-F238E27FC236}">
                <a16:creationId xmlns:a16="http://schemas.microsoft.com/office/drawing/2014/main" id="{0560E497-1138-EFF8-BD8E-5AE483163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8431" y="4181839"/>
            <a:ext cx="1350050" cy="1350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490E2-8B06-E430-6A08-66EB99202B76}"/>
              </a:ext>
            </a:extLst>
          </p:cNvPr>
          <p:cNvSpPr/>
          <p:nvPr/>
        </p:nvSpPr>
        <p:spPr>
          <a:xfrm>
            <a:off x="2826985" y="2596671"/>
            <a:ext cx="4047793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93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Reality </a:t>
            </a:r>
            <a:r>
              <a:rPr lang="fr-FR" sz="393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Bending</a:t>
            </a:r>
            <a:endParaRPr lang="en-GB" sz="3937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0E286-B5C7-E501-FC4F-073DCFCC3443}"/>
              </a:ext>
            </a:extLst>
          </p:cNvPr>
          <p:cNvSpPr/>
          <p:nvPr/>
        </p:nvSpPr>
        <p:spPr>
          <a:xfrm>
            <a:off x="7133231" y="2596671"/>
            <a:ext cx="3734196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93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Core</a:t>
            </a:r>
            <a:r>
              <a:rPr lang="fr-FR" sz="393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Self</a:t>
            </a:r>
            <a:endParaRPr lang="en-GB" sz="3937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417FE-8CFC-8922-80B0-640A11174745}"/>
              </a:ext>
            </a:extLst>
          </p:cNvPr>
          <p:cNvSpPr/>
          <p:nvPr/>
        </p:nvSpPr>
        <p:spPr>
          <a:xfrm>
            <a:off x="11125886" y="2596671"/>
            <a:ext cx="3734196" cy="1063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93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Metascience</a:t>
            </a:r>
            <a:endParaRPr lang="en-GB" sz="3937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Graphic 8" descr="Microscope with solid fill">
            <a:extLst>
              <a:ext uri="{FF2B5EF4-FFF2-40B4-BE49-F238E27FC236}">
                <a16:creationId xmlns:a16="http://schemas.microsoft.com/office/drawing/2014/main" id="{2A8DA050-84CC-9E89-B9EF-F1E43DF983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50556" y="4181839"/>
            <a:ext cx="1350050" cy="1350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81B952-D921-E053-C683-8B6C3A0C2B89}"/>
              </a:ext>
            </a:extLst>
          </p:cNvPr>
          <p:cNvSpPr/>
          <p:nvPr/>
        </p:nvSpPr>
        <p:spPr>
          <a:xfrm>
            <a:off x="6934827" y="3172198"/>
            <a:ext cx="4097964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2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do cognitive abilities unfold into personality traits and metastable neuropsychological profiles?</a:t>
            </a:r>
            <a:endParaRPr lang="en-GB" sz="1772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5C2AF-1979-E57A-F7A3-89E4B3BE85B4}"/>
              </a:ext>
            </a:extLst>
          </p:cNvPr>
          <p:cNvSpPr/>
          <p:nvPr/>
        </p:nvSpPr>
        <p:spPr>
          <a:xfrm>
            <a:off x="2983786" y="3161656"/>
            <a:ext cx="3724730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2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are the mechanisms that drive and can alter our belief and feeling of reality?</a:t>
            </a:r>
            <a:endParaRPr lang="en-GB" sz="1772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1D875A-DC04-2BC4-1A82-B51658E31672}"/>
              </a:ext>
            </a:extLst>
          </p:cNvPr>
          <p:cNvSpPr/>
          <p:nvPr/>
        </p:nvSpPr>
        <p:spPr>
          <a:xfrm>
            <a:off x="10969089" y="3186208"/>
            <a:ext cx="4047801" cy="126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72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the history of psychology and psychiatry? What are the methods and tools of tomorrow?</a:t>
            </a:r>
            <a:endParaRPr lang="en-GB" sz="1772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79FA48E-A95C-36D8-6327-38BF54094223}"/>
              </a:ext>
            </a:extLst>
          </p:cNvPr>
          <p:cNvGrpSpPr/>
          <p:nvPr/>
        </p:nvGrpSpPr>
        <p:grpSpPr>
          <a:xfrm>
            <a:off x="3128383" y="-180478"/>
            <a:ext cx="11743893" cy="3004396"/>
            <a:chOff x="1589160" y="9000"/>
            <a:chExt cx="5965678" cy="152617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78B921-73FB-3772-8341-CF6886A61990}"/>
                </a:ext>
              </a:extLst>
            </p:cNvPr>
            <p:cNvSpPr/>
            <p:nvPr/>
          </p:nvSpPr>
          <p:spPr>
            <a:xfrm>
              <a:off x="1589160" y="9000"/>
              <a:ext cx="5965678" cy="11548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512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Dominique </a:t>
              </a:r>
              <a:r>
                <a:rPr lang="fr-FR" sz="5512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Makowski’s</a:t>
              </a:r>
              <a:r>
                <a:rPr lang="fr-FR" sz="5512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 </a:t>
              </a:r>
            </a:p>
            <a:p>
              <a:pPr algn="ctr"/>
              <a:r>
                <a:rPr lang="fr-FR" sz="5512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Research</a:t>
              </a:r>
              <a:r>
                <a:rPr lang="fr-FR" sz="5512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fr-FR" sz="5512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Themes</a:t>
              </a:r>
              <a:endParaRPr lang="en-GB" sz="5512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421AD1-496A-C9B8-EC6C-C6A8DB41E94A}"/>
                </a:ext>
              </a:extLst>
            </p:cNvPr>
            <p:cNvGrpSpPr/>
            <p:nvPr/>
          </p:nvGrpSpPr>
          <p:grpSpPr>
            <a:xfrm>
              <a:off x="3476992" y="1163834"/>
              <a:ext cx="2190014" cy="371343"/>
              <a:chOff x="3476992" y="1163834"/>
              <a:chExt cx="2190014" cy="371343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026D1AE-70F2-A286-FEF7-C51F47E35E7A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3476992" y="1163834"/>
                <a:ext cx="1095007" cy="365586"/>
              </a:xfrm>
              <a:prstGeom prst="straightConnector1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D96CBD0-3A25-6127-FD90-25989B7F1E40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4571999" y="1163834"/>
                <a:ext cx="0" cy="371343"/>
              </a:xfrm>
              <a:prstGeom prst="straightConnector1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E959B0F-70B3-83B6-861E-76E7B6C0D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1999" y="1163834"/>
                <a:ext cx="1095007" cy="365586"/>
              </a:xfrm>
              <a:prstGeom prst="straightConnector1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1430CE-EC0D-75A3-703A-AA0584735122}"/>
              </a:ext>
            </a:extLst>
          </p:cNvPr>
          <p:cNvCxnSpPr>
            <a:cxnSpLocks/>
          </p:cNvCxnSpPr>
          <p:nvPr/>
        </p:nvCxnSpPr>
        <p:spPr>
          <a:xfrm flipH="1">
            <a:off x="11631041" y="5487971"/>
            <a:ext cx="919520" cy="85569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D9B1D0-70B2-4426-02F9-5A4BC14A441F}"/>
              </a:ext>
            </a:extLst>
          </p:cNvPr>
          <p:cNvCxnSpPr>
            <a:cxnSpLocks/>
          </p:cNvCxnSpPr>
          <p:nvPr/>
        </p:nvCxnSpPr>
        <p:spPr>
          <a:xfrm>
            <a:off x="9000329" y="5456036"/>
            <a:ext cx="0" cy="8876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8D70BD-23B8-7275-AA64-2FDD49E68F09}"/>
              </a:ext>
            </a:extLst>
          </p:cNvPr>
          <p:cNvCxnSpPr>
            <a:cxnSpLocks/>
          </p:cNvCxnSpPr>
          <p:nvPr/>
        </p:nvCxnSpPr>
        <p:spPr>
          <a:xfrm>
            <a:off x="5450111" y="5473130"/>
            <a:ext cx="919520" cy="85569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1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Up 36">
            <a:extLst>
              <a:ext uri="{FF2B5EF4-FFF2-40B4-BE49-F238E27FC236}">
                <a16:creationId xmlns:a16="http://schemas.microsoft.com/office/drawing/2014/main" id="{0E011F6A-6B47-F413-B1FD-E55C96BFF536}"/>
              </a:ext>
            </a:extLst>
          </p:cNvPr>
          <p:cNvSpPr/>
          <p:nvPr/>
        </p:nvSpPr>
        <p:spPr>
          <a:xfrm rot="1940035" flipH="1">
            <a:off x="10258925" y="7704137"/>
            <a:ext cx="730030" cy="4359698"/>
          </a:xfrm>
          <a:prstGeom prst="upArrow">
            <a:avLst>
              <a:gd name="adj1" fmla="val 34816"/>
              <a:gd name="adj2" fmla="val 5459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514D7108-43C6-7B24-8098-67787E23CD88}"/>
              </a:ext>
            </a:extLst>
          </p:cNvPr>
          <p:cNvSpPr/>
          <p:nvPr/>
        </p:nvSpPr>
        <p:spPr>
          <a:xfrm rot="19659965">
            <a:off x="7005567" y="7704137"/>
            <a:ext cx="730030" cy="4359698"/>
          </a:xfrm>
          <a:prstGeom prst="upArrow">
            <a:avLst>
              <a:gd name="adj1" fmla="val 34816"/>
              <a:gd name="adj2" fmla="val 5459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252274-4814-2310-F3B5-68631FC58135}"/>
              </a:ext>
            </a:extLst>
          </p:cNvPr>
          <p:cNvSpPr/>
          <p:nvPr/>
        </p:nvSpPr>
        <p:spPr>
          <a:xfrm>
            <a:off x="-16463" y="0"/>
            <a:ext cx="3783921" cy="23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267E89-A060-CF5E-B10F-2D53A662D5D9}"/>
              </a:ext>
            </a:extLst>
          </p:cNvPr>
          <p:cNvSpPr/>
          <p:nvPr/>
        </p:nvSpPr>
        <p:spPr>
          <a:xfrm>
            <a:off x="5400331" y="0"/>
            <a:ext cx="7200000" cy="2340000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Experience</a:t>
            </a:r>
            <a:r>
              <a:rPr lang="fr-FR" sz="4000" b="1" dirty="0"/>
              <a:t> of Reality</a:t>
            </a:r>
          </a:p>
          <a:p>
            <a:pPr algn="ctr"/>
            <a:r>
              <a:rPr lang="fr-FR" sz="2000" i="1" dirty="0" err="1"/>
              <a:t>Conscious</a:t>
            </a:r>
            <a:r>
              <a:rPr lang="fr-FR" sz="2000" i="1" dirty="0"/>
              <a:t> and </a:t>
            </a:r>
            <a:r>
              <a:rPr lang="fr-FR" sz="2000" i="1" dirty="0" err="1"/>
              <a:t>Unconscious</a:t>
            </a:r>
            <a:r>
              <a:rPr lang="fr-FR" sz="2000" i="1" dirty="0"/>
              <a:t> Feelings and </a:t>
            </a:r>
            <a:r>
              <a:rPr lang="fr-FR" sz="2000" i="1" dirty="0" err="1"/>
              <a:t>Beliefs</a:t>
            </a:r>
            <a:r>
              <a:rPr lang="fr-FR" sz="2000" i="1" dirty="0"/>
              <a:t> about Reality</a:t>
            </a:r>
            <a:endParaRPr lang="en-GB" sz="2000" i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8602E1-D5CC-D2EB-A90A-C8A536209178}"/>
              </a:ext>
            </a:extLst>
          </p:cNvPr>
          <p:cNvSpPr/>
          <p:nvPr/>
        </p:nvSpPr>
        <p:spPr>
          <a:xfrm>
            <a:off x="5400331" y="11335544"/>
            <a:ext cx="7200000" cy="2340000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Willpower</a:t>
            </a:r>
            <a:endParaRPr lang="fr-FR" sz="4000" b="1" dirty="0"/>
          </a:p>
          <a:p>
            <a:pPr algn="ctr"/>
            <a:r>
              <a:rPr lang="fr-FR" sz="2000" i="1" dirty="0" err="1"/>
              <a:t>Voluntary</a:t>
            </a:r>
            <a:r>
              <a:rPr lang="fr-FR" sz="2000" i="1" dirty="0"/>
              <a:t> control of </a:t>
            </a:r>
            <a:r>
              <a:rPr lang="fr-FR" sz="2000" i="1" dirty="0" err="1"/>
              <a:t>oneself</a:t>
            </a:r>
            <a:r>
              <a:rPr lang="fr-FR" sz="4000" b="1" dirty="0"/>
              <a:t> </a:t>
            </a:r>
            <a:endParaRPr lang="en-GB" sz="4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F3537-42A9-8C73-563B-B5DA5A890D08}"/>
              </a:ext>
            </a:extLst>
          </p:cNvPr>
          <p:cNvSpPr/>
          <p:nvPr/>
        </p:nvSpPr>
        <p:spPr>
          <a:xfrm>
            <a:off x="3767459" y="5665744"/>
            <a:ext cx="5040000" cy="234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Bodily</a:t>
            </a:r>
            <a:r>
              <a:rPr lang="fr-FR" sz="4000" b="1" dirty="0"/>
              <a:t> </a:t>
            </a:r>
            <a:r>
              <a:rPr lang="fr-FR" sz="4000" b="1" dirty="0" err="1"/>
              <a:t>Signals</a:t>
            </a:r>
            <a:endParaRPr lang="fr-FR" sz="4000" b="1" dirty="0"/>
          </a:p>
          <a:p>
            <a:pPr algn="ctr"/>
            <a:r>
              <a:rPr lang="fr-FR" sz="2000" i="1" dirty="0"/>
              <a:t>Affective </a:t>
            </a:r>
            <a:r>
              <a:rPr lang="fr-FR" sz="2000" i="1" dirty="0" err="1"/>
              <a:t>reactions</a:t>
            </a:r>
            <a:r>
              <a:rPr lang="fr-FR" sz="2000" i="1" dirty="0"/>
              <a:t>, </a:t>
            </a:r>
            <a:r>
              <a:rPr lang="fr-FR" sz="2000" i="1" dirty="0" err="1"/>
              <a:t>Interoception</a:t>
            </a:r>
            <a:r>
              <a:rPr lang="fr-FR" sz="2000" i="1" dirty="0"/>
              <a:t>, </a:t>
            </a:r>
            <a:r>
              <a:rPr lang="fr-FR" sz="2000" i="1" dirty="0" err="1"/>
              <a:t>Embodiment</a:t>
            </a:r>
            <a:endParaRPr lang="en-GB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134586-57AE-E697-0F98-269393310A66}"/>
              </a:ext>
            </a:extLst>
          </p:cNvPr>
          <p:cNvSpPr/>
          <p:nvPr/>
        </p:nvSpPr>
        <p:spPr>
          <a:xfrm>
            <a:off x="9203526" y="5665744"/>
            <a:ext cx="5040000" cy="23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Cognitive Control</a:t>
            </a:r>
          </a:p>
          <a:p>
            <a:pPr algn="ctr"/>
            <a:r>
              <a:rPr lang="fr-FR" sz="2000" i="1" dirty="0" err="1"/>
              <a:t>Executive</a:t>
            </a:r>
            <a:r>
              <a:rPr lang="fr-FR" sz="2000" i="1" dirty="0"/>
              <a:t> </a:t>
            </a:r>
            <a:r>
              <a:rPr lang="fr-FR" sz="2000" i="1" dirty="0" err="1"/>
              <a:t>functions</a:t>
            </a:r>
            <a:endParaRPr lang="en-GB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83DD20-590D-FEBE-5D4F-11E1349E8651}"/>
              </a:ext>
            </a:extLst>
          </p:cNvPr>
          <p:cNvSpPr/>
          <p:nvPr/>
        </p:nvSpPr>
        <p:spPr>
          <a:xfrm>
            <a:off x="11834035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DoggoNogo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1DEF0C-447C-0143-314C-EF6F089A970D}"/>
              </a:ext>
            </a:extLst>
          </p:cNvPr>
          <p:cNvSpPr/>
          <p:nvPr/>
        </p:nvSpPr>
        <p:spPr>
          <a:xfrm rot="5400000">
            <a:off x="13226340" y="5669744"/>
            <a:ext cx="7200000" cy="234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Who</a:t>
            </a:r>
            <a:r>
              <a:rPr lang="fr-FR" sz="4000" b="1" dirty="0"/>
              <a:t> are </a:t>
            </a:r>
            <a:r>
              <a:rPr lang="fr-FR" sz="4000" b="1" dirty="0" err="1"/>
              <a:t>we</a:t>
            </a:r>
            <a:r>
              <a:rPr lang="fr-FR" sz="4000" b="1" dirty="0"/>
              <a:t>?</a:t>
            </a:r>
          </a:p>
          <a:p>
            <a:pPr algn="ctr"/>
            <a:r>
              <a:rPr lang="fr-FR" sz="2000" b="1" dirty="0" err="1"/>
              <a:t>Sense</a:t>
            </a:r>
            <a:r>
              <a:rPr lang="fr-FR" sz="2000" b="1" dirty="0"/>
              <a:t> of Self, </a:t>
            </a:r>
            <a:r>
              <a:rPr lang="fr-FR" sz="2000" b="1" dirty="0" err="1"/>
              <a:t>Personality</a:t>
            </a:r>
            <a:r>
              <a:rPr lang="fr-FR" sz="2000" b="1" dirty="0"/>
              <a:t>, </a:t>
            </a:r>
            <a:r>
              <a:rPr lang="fr-FR" sz="2000" b="1" dirty="0" err="1"/>
              <a:t>Neuropsychological</a:t>
            </a:r>
            <a:r>
              <a:rPr lang="fr-FR" sz="2000" b="1" dirty="0"/>
              <a:t> Profile, … </a:t>
            </a:r>
            <a:endParaRPr lang="en-GB" sz="20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C5D497-E783-B342-6330-DB30CE19CF45}"/>
              </a:ext>
            </a:extLst>
          </p:cNvPr>
          <p:cNvSpPr/>
          <p:nvPr/>
        </p:nvSpPr>
        <p:spPr>
          <a:xfrm>
            <a:off x="7245035" y="2737091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PrimalsInteroception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CDD6A9-64A8-A53E-86CB-0E3E3D09028C}"/>
              </a:ext>
            </a:extLst>
          </p:cNvPr>
          <p:cNvSpPr/>
          <p:nvPr/>
        </p:nvSpPr>
        <p:spPr>
          <a:xfrm>
            <a:off x="6269190" y="357491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FakeNews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6A4215-3274-C8DB-40FD-3679EE9BFB25}"/>
              </a:ext>
            </a:extLst>
          </p:cNvPr>
          <p:cNvSpPr/>
          <p:nvPr/>
        </p:nvSpPr>
        <p:spPr>
          <a:xfrm>
            <a:off x="4690764" y="357127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FictionEro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52946D-0124-FF39-6303-E1118745A1FA}"/>
              </a:ext>
            </a:extLst>
          </p:cNvPr>
          <p:cNvSpPr/>
          <p:nvPr/>
        </p:nvSpPr>
        <p:spPr>
          <a:xfrm>
            <a:off x="11675053" y="313182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Pyllusion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543921-2925-B76D-AE52-3174BC2C680B}"/>
              </a:ext>
            </a:extLst>
          </p:cNvPr>
          <p:cNvSpPr/>
          <p:nvPr/>
        </p:nvSpPr>
        <p:spPr>
          <a:xfrm>
            <a:off x="3740197" y="475439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NeuroKit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4538E5-893E-5C12-9761-2C05EC65BB1E}"/>
              </a:ext>
            </a:extLst>
          </p:cNvPr>
          <p:cNvSpPr/>
          <p:nvPr/>
        </p:nvSpPr>
        <p:spPr>
          <a:xfrm>
            <a:off x="3738294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Interoception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Assessment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382A37-5EAA-B8C6-0A70-BC726AA71566}"/>
              </a:ext>
            </a:extLst>
          </p:cNvPr>
          <p:cNvSpPr/>
          <p:nvPr/>
        </p:nvSpPr>
        <p:spPr>
          <a:xfrm>
            <a:off x="12285433" y="258971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IllusionGame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070DBE-805D-9A1A-E57E-E6BA7138B03D}"/>
              </a:ext>
            </a:extLst>
          </p:cNvPr>
          <p:cNvSpPr/>
          <p:nvPr/>
        </p:nvSpPr>
        <p:spPr>
          <a:xfrm>
            <a:off x="7830331" y="821825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Emotion </a:t>
            </a:r>
            <a:r>
              <a:rPr lang="fr-FR" b="1" dirty="0" err="1">
                <a:solidFill>
                  <a:srgbClr val="00B050"/>
                </a:solidFill>
              </a:rPr>
              <a:t>Regulation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Task</a:t>
            </a:r>
            <a:endParaRPr lang="en-GB" b="1" dirty="0">
              <a:solidFill>
                <a:srgbClr val="00B05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BFFD627-DB3A-0E98-72E4-2A2BD44ECDD9}"/>
              </a:ext>
            </a:extLst>
          </p:cNvPr>
          <p:cNvGrpSpPr/>
          <p:nvPr/>
        </p:nvGrpSpPr>
        <p:grpSpPr>
          <a:xfrm>
            <a:off x="-16464" y="2338973"/>
            <a:ext cx="3783922" cy="2340000"/>
            <a:chOff x="19258" y="9174250"/>
            <a:chExt cx="3783922" cy="23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E3616F-E683-BD76-CD00-010EF0D8BDA5}"/>
                </a:ext>
              </a:extLst>
            </p:cNvPr>
            <p:cNvSpPr/>
            <p:nvPr/>
          </p:nvSpPr>
          <p:spPr>
            <a:xfrm>
              <a:off x="19259" y="9174250"/>
              <a:ext cx="3783921" cy="23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BBCA0D-A505-46F3-9EF0-74BBC2BA2C54}"/>
                </a:ext>
              </a:extLst>
            </p:cNvPr>
            <p:cNvSpPr/>
            <p:nvPr/>
          </p:nvSpPr>
          <p:spPr>
            <a:xfrm>
              <a:off x="19258" y="9174250"/>
              <a:ext cx="3715569" cy="16512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rgbClr val="00B050"/>
                  </a:solidFill>
                </a:rPr>
                <a:t>Neuropsychological</a:t>
              </a:r>
              <a:r>
                <a:rPr lang="fr-FR" sz="2800" b="1" dirty="0">
                  <a:solidFill>
                    <a:srgbClr val="00B050"/>
                  </a:solidFill>
                </a:rPr>
                <a:t> </a:t>
              </a:r>
              <a:r>
                <a:rPr lang="fr-FR" sz="2800" b="1" dirty="0" err="1">
                  <a:solidFill>
                    <a:srgbClr val="00B050"/>
                  </a:solidFill>
                </a:rPr>
                <a:t>Assessment</a:t>
              </a:r>
              <a:endParaRPr lang="en-GB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254BA8C-2152-EDD2-1D27-D9BB55B2BF98}"/>
              </a:ext>
            </a:extLst>
          </p:cNvPr>
          <p:cNvSpPr/>
          <p:nvPr/>
        </p:nvSpPr>
        <p:spPr>
          <a:xfrm>
            <a:off x="-16468" y="-1"/>
            <a:ext cx="3751296" cy="164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err="1">
                <a:solidFill>
                  <a:schemeClr val="accent2"/>
                </a:solidFill>
              </a:rPr>
              <a:t>Metascience</a:t>
            </a:r>
            <a:r>
              <a:rPr lang="fr-FR" sz="2800" b="1" dirty="0">
                <a:solidFill>
                  <a:schemeClr val="accent2"/>
                </a:solidFill>
              </a:rPr>
              <a:t> </a:t>
            </a:r>
          </a:p>
          <a:p>
            <a:r>
              <a:rPr lang="fr-FR" sz="2800" b="1" dirty="0">
                <a:solidFill>
                  <a:schemeClr val="accent2"/>
                </a:solidFill>
              </a:rPr>
              <a:t>and Methods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30" name="Arrow: Left-Up 29">
            <a:extLst>
              <a:ext uri="{FF2B5EF4-FFF2-40B4-BE49-F238E27FC236}">
                <a16:creationId xmlns:a16="http://schemas.microsoft.com/office/drawing/2014/main" id="{1413F78E-EE28-B3A8-059A-04B9FCD1A308}"/>
              </a:ext>
            </a:extLst>
          </p:cNvPr>
          <p:cNvSpPr/>
          <p:nvPr/>
        </p:nvSpPr>
        <p:spPr>
          <a:xfrm flipV="1">
            <a:off x="12600331" y="719744"/>
            <a:ext cx="4500000" cy="2516256"/>
          </a:xfrm>
          <a:prstGeom prst="leftUpArrow">
            <a:avLst>
              <a:gd name="adj1" fmla="val 5836"/>
              <a:gd name="adj2" fmla="val 11647"/>
              <a:gd name="adj3" fmla="val 217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Left-Up 30">
            <a:extLst>
              <a:ext uri="{FF2B5EF4-FFF2-40B4-BE49-F238E27FC236}">
                <a16:creationId xmlns:a16="http://schemas.microsoft.com/office/drawing/2014/main" id="{84E926D2-5AC5-D319-D381-4AE368647A5B}"/>
              </a:ext>
            </a:extLst>
          </p:cNvPr>
          <p:cNvSpPr/>
          <p:nvPr/>
        </p:nvSpPr>
        <p:spPr>
          <a:xfrm>
            <a:off x="12600331" y="10435488"/>
            <a:ext cx="4500000" cy="2516256"/>
          </a:xfrm>
          <a:prstGeom prst="leftUpArrow">
            <a:avLst>
              <a:gd name="adj1" fmla="val 5836"/>
              <a:gd name="adj2" fmla="val 11647"/>
              <a:gd name="adj3" fmla="val 217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4FC8586F-6D88-A66A-4635-0557914D7CE3}"/>
              </a:ext>
            </a:extLst>
          </p:cNvPr>
          <p:cNvSpPr/>
          <p:nvPr/>
        </p:nvSpPr>
        <p:spPr>
          <a:xfrm rot="19659965">
            <a:off x="10896504" y="2076485"/>
            <a:ext cx="730030" cy="3860136"/>
          </a:xfrm>
          <a:prstGeom prst="upDownArrow">
            <a:avLst>
              <a:gd name="adj1" fmla="val 26481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F318DAD2-7A05-C982-A916-9B927170404D}"/>
              </a:ext>
            </a:extLst>
          </p:cNvPr>
          <p:cNvSpPr/>
          <p:nvPr/>
        </p:nvSpPr>
        <p:spPr>
          <a:xfrm rot="1940035" flipH="1">
            <a:off x="6374130" y="2076486"/>
            <a:ext cx="730030" cy="3860136"/>
          </a:xfrm>
          <a:prstGeom prst="upDownArrow">
            <a:avLst>
              <a:gd name="adj1" fmla="val 26481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49DB06-3D59-0E06-0D6C-862752DA9EE4}"/>
              </a:ext>
            </a:extLst>
          </p:cNvPr>
          <p:cNvSpPr/>
          <p:nvPr/>
        </p:nvSpPr>
        <p:spPr>
          <a:xfrm>
            <a:off x="1819088" y="1336445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easystats</a:t>
            </a:r>
            <a:endParaRPr lang="en-GB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08FE48-6271-5385-9062-09024E0A8E81}"/>
              </a:ext>
            </a:extLst>
          </p:cNvPr>
          <p:cNvSpPr/>
          <p:nvPr/>
        </p:nvSpPr>
        <p:spPr>
          <a:xfrm>
            <a:off x="5580331" y="179744"/>
            <a:ext cx="6840000" cy="1619744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tile tx="0" ty="527050" sx="50000" sy="5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Experience</a:t>
            </a:r>
            <a:r>
              <a:rPr lang="fr-FR" sz="4000" b="1" dirty="0"/>
              <a:t> of Reality</a:t>
            </a:r>
          </a:p>
          <a:p>
            <a:pPr algn="ctr"/>
            <a:r>
              <a:rPr lang="fr-FR" sz="2000" i="1" dirty="0" err="1"/>
              <a:t>Conscious</a:t>
            </a:r>
            <a:r>
              <a:rPr lang="fr-FR" sz="2000" i="1" dirty="0"/>
              <a:t> and </a:t>
            </a:r>
            <a:r>
              <a:rPr lang="fr-FR" sz="2000" i="1" dirty="0" err="1"/>
              <a:t>Unconscious</a:t>
            </a:r>
            <a:r>
              <a:rPr lang="fr-FR" sz="2000" i="1" dirty="0"/>
              <a:t> Feelings and </a:t>
            </a:r>
            <a:r>
              <a:rPr lang="fr-FR" sz="2000" i="1" dirty="0" err="1"/>
              <a:t>Beliefs</a:t>
            </a:r>
            <a:r>
              <a:rPr lang="fr-FR" sz="2000" i="1" dirty="0"/>
              <a:t> about Reality</a:t>
            </a:r>
            <a:endParaRPr lang="en-GB" sz="2000" i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99575F-0C9A-DE63-2044-D4560AE3731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9000331" y="1799488"/>
            <a:ext cx="0" cy="10080256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logo for a university&#10;&#10;Description automatically generated">
            <a:extLst>
              <a:ext uri="{FF2B5EF4-FFF2-40B4-BE49-F238E27FC236}">
                <a16:creationId xmlns:a16="http://schemas.microsoft.com/office/drawing/2014/main" id="{930748F0-9E8D-2B43-6C04-96415F04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" y="179744"/>
            <a:ext cx="2803499" cy="12743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C4AFCC-04FD-9ECC-0851-0B23D308A12B}"/>
              </a:ext>
            </a:extLst>
          </p:cNvPr>
          <p:cNvSpPr/>
          <p:nvPr/>
        </p:nvSpPr>
        <p:spPr>
          <a:xfrm>
            <a:off x="4466126" y="5669616"/>
            <a:ext cx="3852000" cy="234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Bodily</a:t>
            </a:r>
            <a:r>
              <a:rPr lang="fr-FR" sz="4000" b="1" dirty="0"/>
              <a:t> </a:t>
            </a:r>
            <a:r>
              <a:rPr lang="fr-FR" sz="4000" b="1" dirty="0" err="1"/>
              <a:t>Signals</a:t>
            </a:r>
            <a:endParaRPr lang="fr-FR" sz="4000" b="1" dirty="0"/>
          </a:p>
          <a:p>
            <a:pPr algn="ctr"/>
            <a:r>
              <a:rPr lang="fr-FR" sz="2000" i="1" dirty="0"/>
              <a:t>Affective </a:t>
            </a:r>
            <a:r>
              <a:rPr lang="fr-FR" sz="2000" i="1" dirty="0" err="1"/>
              <a:t>reactions</a:t>
            </a:r>
            <a:r>
              <a:rPr lang="fr-FR" sz="2000" i="1" dirty="0"/>
              <a:t>, </a:t>
            </a:r>
          </a:p>
          <a:p>
            <a:pPr algn="ctr"/>
            <a:r>
              <a:rPr lang="fr-FR" sz="2000" i="1" dirty="0" err="1"/>
              <a:t>Interoception</a:t>
            </a:r>
            <a:r>
              <a:rPr lang="fr-FR" sz="2000" i="1" dirty="0"/>
              <a:t>, </a:t>
            </a:r>
            <a:r>
              <a:rPr lang="fr-FR" sz="2000" i="1" dirty="0" err="1"/>
              <a:t>Embodiment</a:t>
            </a:r>
            <a:endParaRPr lang="en-GB" sz="20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F19F-56E4-D65F-43B3-02A33987D483}"/>
              </a:ext>
            </a:extLst>
          </p:cNvPr>
          <p:cNvSpPr/>
          <p:nvPr/>
        </p:nvSpPr>
        <p:spPr>
          <a:xfrm>
            <a:off x="9682116" y="5669616"/>
            <a:ext cx="3852000" cy="23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Cognitive Control</a:t>
            </a:r>
          </a:p>
          <a:p>
            <a:pPr algn="ctr"/>
            <a:r>
              <a:rPr lang="fr-FR" sz="2000" i="1" dirty="0" err="1"/>
              <a:t>Executive</a:t>
            </a:r>
            <a:r>
              <a:rPr lang="fr-FR" sz="2000" i="1" dirty="0"/>
              <a:t> </a:t>
            </a:r>
            <a:r>
              <a:rPr lang="fr-FR" sz="2000" i="1" dirty="0" err="1"/>
              <a:t>functions</a:t>
            </a:r>
            <a:endParaRPr lang="en-GB" sz="2000" i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0E244C3-E1E5-02DD-AFC2-A82911B17308}"/>
              </a:ext>
            </a:extLst>
          </p:cNvPr>
          <p:cNvGrpSpPr/>
          <p:nvPr/>
        </p:nvGrpSpPr>
        <p:grpSpPr>
          <a:xfrm>
            <a:off x="14220331" y="4274552"/>
            <a:ext cx="3600000" cy="5130128"/>
            <a:chOff x="14215900" y="4274552"/>
            <a:chExt cx="3783921" cy="51301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511ED1-CFA2-6504-6FE0-550165F192C8}"/>
                </a:ext>
              </a:extLst>
            </p:cNvPr>
            <p:cNvSpPr/>
            <p:nvPr/>
          </p:nvSpPr>
          <p:spPr>
            <a:xfrm>
              <a:off x="14215900" y="4274552"/>
              <a:ext cx="3783921" cy="513012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612C13-8DD7-8F95-4A59-8E58A0D83E1A}"/>
                </a:ext>
              </a:extLst>
            </p:cNvPr>
            <p:cNvSpPr/>
            <p:nvPr/>
          </p:nvSpPr>
          <p:spPr>
            <a:xfrm>
              <a:off x="14398649" y="4274552"/>
              <a:ext cx="3601172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rgbClr val="00B050"/>
                  </a:solidFill>
                </a:rPr>
                <a:t>Neuropsychological</a:t>
              </a:r>
              <a:r>
                <a:rPr lang="fr-FR" sz="2800" b="1" dirty="0">
                  <a:solidFill>
                    <a:srgbClr val="00B050"/>
                  </a:solidFill>
                </a:rPr>
                <a:t> Profile</a:t>
              </a:r>
            </a:p>
            <a:p>
              <a:endParaRPr lang="fr-FR" sz="2000" b="1" dirty="0">
                <a:solidFill>
                  <a:srgbClr val="00B050"/>
                </a:solidFill>
              </a:endParaRPr>
            </a:p>
            <a:p>
              <a:r>
                <a:rPr lang="en-GB" sz="2000" b="1" dirty="0">
                  <a:solidFill>
                    <a:srgbClr val="00B050"/>
                  </a:solidFill>
                </a:rPr>
                <a:t>Who are we?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Sense of Self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Core Personality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…</a:t>
              </a:r>
            </a:p>
            <a:p>
              <a:endParaRPr lang="en-GB" sz="2000" b="1" dirty="0">
                <a:solidFill>
                  <a:srgbClr val="00B050"/>
                </a:solidFill>
              </a:endParaRPr>
            </a:p>
            <a:p>
              <a:r>
                <a:rPr lang="en-GB" sz="2000" b="1" dirty="0">
                  <a:solidFill>
                    <a:srgbClr val="00B050"/>
                  </a:solidFill>
                </a:rPr>
                <a:t>How to measure it?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Psychometry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Clinical applications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rgbClr val="00B050"/>
                  </a:solidFill>
                </a:rPr>
                <a:t>…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6259EA-563C-98D5-00A1-6A7A6B2402B3}"/>
              </a:ext>
            </a:extLst>
          </p:cNvPr>
          <p:cNvGrpSpPr/>
          <p:nvPr/>
        </p:nvGrpSpPr>
        <p:grpSpPr>
          <a:xfrm>
            <a:off x="180331" y="4274552"/>
            <a:ext cx="3600000" cy="5130128"/>
            <a:chOff x="0" y="4274552"/>
            <a:chExt cx="3783921" cy="513012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C71413-4EB8-A986-3AEE-C765FD5F7080}"/>
                </a:ext>
              </a:extLst>
            </p:cNvPr>
            <p:cNvSpPr/>
            <p:nvPr/>
          </p:nvSpPr>
          <p:spPr>
            <a:xfrm>
              <a:off x="0" y="4274552"/>
              <a:ext cx="3783921" cy="513012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86CABB-DAF6-B3F7-E008-BE28EAEC6D6D}"/>
                </a:ext>
              </a:extLst>
            </p:cNvPr>
            <p:cNvSpPr/>
            <p:nvPr/>
          </p:nvSpPr>
          <p:spPr>
            <a:xfrm>
              <a:off x="176543" y="4274552"/>
              <a:ext cx="3607374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chemeClr val="accent2"/>
                  </a:solidFill>
                </a:rPr>
                <a:t>Metascience</a:t>
              </a:r>
              <a:r>
                <a:rPr lang="fr-FR" sz="2800" b="1" dirty="0">
                  <a:solidFill>
                    <a:schemeClr val="accent2"/>
                  </a:solidFill>
                </a:rPr>
                <a:t> </a:t>
              </a:r>
            </a:p>
            <a:p>
              <a:endParaRPr lang="fr-FR" sz="2000" b="1" dirty="0">
                <a:solidFill>
                  <a:schemeClr val="accent2"/>
                </a:solidFill>
              </a:endParaRPr>
            </a:p>
            <a:p>
              <a:r>
                <a:rPr lang="fr-FR" sz="2000" b="1" dirty="0">
                  <a:solidFill>
                    <a:schemeClr val="accent2"/>
                  </a:solidFill>
                </a:rPr>
                <a:t>Methods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000" i="1" dirty="0" err="1">
                  <a:solidFill>
                    <a:schemeClr val="accent2"/>
                  </a:solidFill>
                </a:rPr>
                <a:t>Improving</a:t>
              </a:r>
              <a:r>
                <a:rPr lang="fr-FR" sz="2000" i="1" dirty="0">
                  <a:solidFill>
                    <a:schemeClr val="accent2"/>
                  </a:solidFill>
                </a:rPr>
                <a:t> science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fr-FR" sz="2000" i="1" dirty="0" err="1">
                  <a:solidFill>
                    <a:schemeClr val="accent2"/>
                  </a:solidFill>
                </a:rPr>
                <a:t>Developping</a:t>
              </a:r>
              <a:r>
                <a:rPr lang="fr-FR" sz="2000" i="1" dirty="0">
                  <a:solidFill>
                    <a:schemeClr val="accent2"/>
                  </a:solidFill>
                </a:rPr>
                <a:t> </a:t>
              </a:r>
              <a:r>
                <a:rPr lang="fr-FR" sz="2000" i="1" dirty="0" err="1">
                  <a:solidFill>
                    <a:schemeClr val="accent2"/>
                  </a:solidFill>
                </a:rPr>
                <a:t>tools</a:t>
              </a:r>
              <a:endParaRPr lang="fr-FR" sz="2000" i="1" dirty="0">
                <a:solidFill>
                  <a:schemeClr val="accent2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b="1" dirty="0">
                <a:solidFill>
                  <a:schemeClr val="accent2"/>
                </a:solidFill>
              </a:endParaRPr>
            </a:p>
            <a:p>
              <a:r>
                <a:rPr lang="en-GB" sz="2000" b="1" dirty="0">
                  <a:solidFill>
                    <a:schemeClr val="accent2"/>
                  </a:solidFill>
                </a:rPr>
                <a:t>Context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000" i="1" dirty="0">
                  <a:solidFill>
                    <a:schemeClr val="accent2"/>
                  </a:solidFill>
                </a:rPr>
                <a:t>History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000" i="1" dirty="0">
                  <a:solidFill>
                    <a:schemeClr val="accent2"/>
                  </a:solidFill>
                </a:rPr>
                <a:t>Philosophy of science</a:t>
              </a:r>
            </a:p>
            <a:p>
              <a:endParaRPr lang="en-GB" sz="2800" b="1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321B8F-89BD-1828-83F6-B9AC9090E00B}"/>
              </a:ext>
            </a:extLst>
          </p:cNvPr>
          <p:cNvCxnSpPr>
            <a:cxnSpLocks/>
          </p:cNvCxnSpPr>
          <p:nvPr/>
        </p:nvCxnSpPr>
        <p:spPr>
          <a:xfrm rot="17100000">
            <a:off x="4527911" y="3751268"/>
            <a:ext cx="390356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DF55DA-DD13-B3CC-EB27-065C18ED7565}"/>
              </a:ext>
            </a:extLst>
          </p:cNvPr>
          <p:cNvCxnSpPr>
            <a:cxnSpLocks/>
          </p:cNvCxnSpPr>
          <p:nvPr/>
        </p:nvCxnSpPr>
        <p:spPr>
          <a:xfrm rot="17100000" flipH="1">
            <a:off x="4486159" y="3882316"/>
            <a:ext cx="354050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39FD09-5BDB-8BB3-C13F-B6078E47D37E}"/>
              </a:ext>
            </a:extLst>
          </p:cNvPr>
          <p:cNvCxnSpPr>
            <a:cxnSpLocks/>
          </p:cNvCxnSpPr>
          <p:nvPr/>
        </p:nvCxnSpPr>
        <p:spPr>
          <a:xfrm rot="4500000" flipH="1">
            <a:off x="9570455" y="3773417"/>
            <a:ext cx="390356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DC06A5-9756-5761-6DB4-87B3396C43D4}"/>
              </a:ext>
            </a:extLst>
          </p:cNvPr>
          <p:cNvCxnSpPr>
            <a:cxnSpLocks/>
          </p:cNvCxnSpPr>
          <p:nvPr/>
        </p:nvCxnSpPr>
        <p:spPr>
          <a:xfrm rot="4500000">
            <a:off x="9975263" y="3904464"/>
            <a:ext cx="354050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936FFD5-07F3-5742-4597-CB452CD8E461}"/>
              </a:ext>
            </a:extLst>
          </p:cNvPr>
          <p:cNvCxnSpPr>
            <a:cxnSpLocks/>
          </p:cNvCxnSpPr>
          <p:nvPr/>
        </p:nvCxnSpPr>
        <p:spPr>
          <a:xfrm rot="17100000">
            <a:off x="9623493" y="10008536"/>
            <a:ext cx="396924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BF3827-FDE8-D62D-EFBB-3385D1B09F70}"/>
              </a:ext>
            </a:extLst>
          </p:cNvPr>
          <p:cNvCxnSpPr>
            <a:cxnSpLocks/>
          </p:cNvCxnSpPr>
          <p:nvPr/>
        </p:nvCxnSpPr>
        <p:spPr>
          <a:xfrm rot="4500000" flipH="1">
            <a:off x="4407925" y="10008536"/>
            <a:ext cx="396924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E25B793-A56A-CE23-9D51-6D3676F5D0C1}"/>
              </a:ext>
            </a:extLst>
          </p:cNvPr>
          <p:cNvSpPr/>
          <p:nvPr/>
        </p:nvSpPr>
        <p:spPr>
          <a:xfrm>
            <a:off x="11834035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DoggoNogo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479793-BED9-737C-9306-84E421199C5C}"/>
              </a:ext>
            </a:extLst>
          </p:cNvPr>
          <p:cNvSpPr/>
          <p:nvPr/>
        </p:nvSpPr>
        <p:spPr>
          <a:xfrm>
            <a:off x="5839721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Interoception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Assessment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71EEE2-5A3B-5504-A2B1-C32024E1A231}"/>
              </a:ext>
            </a:extLst>
          </p:cNvPr>
          <p:cNvSpPr/>
          <p:nvPr/>
        </p:nvSpPr>
        <p:spPr>
          <a:xfrm>
            <a:off x="8923636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Emotion </a:t>
            </a:r>
            <a:r>
              <a:rPr lang="fr-FR" b="1" dirty="0" err="1">
                <a:solidFill>
                  <a:srgbClr val="00B050"/>
                </a:solidFill>
              </a:rPr>
              <a:t>Regulation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Task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5F439D6-295A-A1E7-6C41-C80DE4E122C8}"/>
              </a:ext>
            </a:extLst>
          </p:cNvPr>
          <p:cNvSpPr/>
          <p:nvPr/>
        </p:nvSpPr>
        <p:spPr>
          <a:xfrm>
            <a:off x="6588334" y="259847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PrimalsInteroception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3E5F97-6806-5837-C86F-3EC725E7B193}"/>
              </a:ext>
            </a:extLst>
          </p:cNvPr>
          <p:cNvSpPr/>
          <p:nvPr/>
        </p:nvSpPr>
        <p:spPr>
          <a:xfrm>
            <a:off x="5843906" y="3477529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FakeNews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71EFC9-10A0-F1A3-03F1-72E9CACDE12A}"/>
              </a:ext>
            </a:extLst>
          </p:cNvPr>
          <p:cNvSpPr/>
          <p:nvPr/>
        </p:nvSpPr>
        <p:spPr>
          <a:xfrm>
            <a:off x="4452086" y="3136098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FictionEro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23562F7-CF93-3954-DA80-F6969D173983}"/>
              </a:ext>
            </a:extLst>
          </p:cNvPr>
          <p:cNvSpPr/>
          <p:nvPr/>
        </p:nvSpPr>
        <p:spPr>
          <a:xfrm>
            <a:off x="3841878" y="4847663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NeuroKit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73D01A-0236-AE14-74C0-C62148322544}"/>
              </a:ext>
            </a:extLst>
          </p:cNvPr>
          <p:cNvSpPr/>
          <p:nvPr/>
        </p:nvSpPr>
        <p:spPr>
          <a:xfrm>
            <a:off x="11745516" y="313244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2"/>
                </a:solidFill>
              </a:rPr>
              <a:t>Pyllusion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FC4B9C-53C1-81BA-24B8-120CD28FFF3A}"/>
              </a:ext>
            </a:extLst>
          </p:cNvPr>
          <p:cNvSpPr/>
          <p:nvPr/>
        </p:nvSpPr>
        <p:spPr>
          <a:xfrm>
            <a:off x="11295572" y="271188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B050"/>
                </a:solidFill>
              </a:rPr>
              <a:t>IllusionGame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B0FE60-2CB3-D757-B860-32DE5503AE22}"/>
              </a:ext>
            </a:extLst>
          </p:cNvPr>
          <p:cNvSpPr/>
          <p:nvPr/>
        </p:nvSpPr>
        <p:spPr>
          <a:xfrm>
            <a:off x="5568292" y="4288366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Avengers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035002-B4E1-D0F7-BA14-E4E389087072}"/>
              </a:ext>
            </a:extLst>
          </p:cNvPr>
          <p:cNvSpPr/>
          <p:nvPr/>
        </p:nvSpPr>
        <p:spPr>
          <a:xfrm>
            <a:off x="5580331" y="11879744"/>
            <a:ext cx="6840000" cy="1620000"/>
          </a:xfrm>
          <a:prstGeom prst="round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tile tx="0" ty="-3048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Willpower</a:t>
            </a:r>
            <a:endParaRPr lang="fr-FR" sz="4000" b="1" dirty="0"/>
          </a:p>
          <a:p>
            <a:pPr algn="ctr"/>
            <a:r>
              <a:rPr lang="fr-FR" sz="2000" i="1" dirty="0" err="1"/>
              <a:t>Voluntary</a:t>
            </a:r>
            <a:r>
              <a:rPr lang="fr-FR" sz="2000" i="1" dirty="0"/>
              <a:t> control of </a:t>
            </a:r>
            <a:r>
              <a:rPr lang="fr-FR" sz="2000" i="1" dirty="0" err="1"/>
              <a:t>oneself</a:t>
            </a:r>
            <a:r>
              <a:rPr lang="fr-FR" sz="4000" b="1" dirty="0"/>
              <a:t> </a:t>
            </a:r>
            <a:endParaRPr lang="en-GB" sz="40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41B24B-339D-B45C-DBF4-28A144D33C9F}"/>
              </a:ext>
            </a:extLst>
          </p:cNvPr>
          <p:cNvGrpSpPr/>
          <p:nvPr/>
        </p:nvGrpSpPr>
        <p:grpSpPr>
          <a:xfrm>
            <a:off x="14261114" y="9667643"/>
            <a:ext cx="3600000" cy="3652102"/>
            <a:chOff x="14215900" y="4649829"/>
            <a:chExt cx="3783921" cy="432848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369D8EA-E79F-A859-DCB2-C649FF508927}"/>
                </a:ext>
              </a:extLst>
            </p:cNvPr>
            <p:cNvSpPr/>
            <p:nvPr/>
          </p:nvSpPr>
          <p:spPr>
            <a:xfrm>
              <a:off x="14215900" y="4649829"/>
              <a:ext cx="3783921" cy="432848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4A2964-B310-15C0-D4C5-D4537A9AAFBE}"/>
                </a:ext>
              </a:extLst>
            </p:cNvPr>
            <p:cNvSpPr/>
            <p:nvPr/>
          </p:nvSpPr>
          <p:spPr>
            <a:xfrm>
              <a:off x="14398649" y="4649829"/>
              <a:ext cx="3601172" cy="43284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>
                  <a:solidFill>
                    <a:schemeClr val="accent1"/>
                  </a:solidFill>
                </a:rPr>
                <a:t>Methods</a:t>
              </a:r>
            </a:p>
            <a:p>
              <a:endParaRPr lang="fr-FR" sz="2000" b="1" dirty="0">
                <a:solidFill>
                  <a:schemeClr val="accent1"/>
                </a:solidFill>
              </a:endParaRP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Computational modelling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Bayesian framework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Signal processing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Chaos theory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Neuroimaging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GB" sz="2000" i="1" dirty="0">
                  <a:solidFill>
                    <a:schemeClr val="accent1"/>
                  </a:solidFill>
                </a:rPr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1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08FE48-6271-5385-9062-09024E0A8E81}"/>
              </a:ext>
            </a:extLst>
          </p:cNvPr>
          <p:cNvSpPr/>
          <p:nvPr/>
        </p:nvSpPr>
        <p:spPr>
          <a:xfrm>
            <a:off x="5580331" y="179744"/>
            <a:ext cx="6840000" cy="1619744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tile tx="0" ty="527050" sx="50000" sy="5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Experience</a:t>
            </a:r>
            <a:r>
              <a:rPr lang="fr-FR" sz="4000" b="1" dirty="0"/>
              <a:t> of Reality</a:t>
            </a:r>
          </a:p>
          <a:p>
            <a:pPr algn="ctr"/>
            <a:r>
              <a:rPr lang="fr-FR" sz="2000" i="1" dirty="0" err="1"/>
              <a:t>Conscious</a:t>
            </a:r>
            <a:r>
              <a:rPr lang="fr-FR" sz="2000" i="1" dirty="0"/>
              <a:t> and </a:t>
            </a:r>
            <a:r>
              <a:rPr lang="fr-FR" sz="2000" i="1" dirty="0" err="1"/>
              <a:t>Unconscious</a:t>
            </a:r>
            <a:r>
              <a:rPr lang="fr-FR" sz="2000" i="1" dirty="0"/>
              <a:t> Feelings and </a:t>
            </a:r>
            <a:r>
              <a:rPr lang="fr-FR" sz="2000" i="1" dirty="0" err="1"/>
              <a:t>Beliefs</a:t>
            </a:r>
            <a:r>
              <a:rPr lang="fr-FR" sz="2000" i="1" dirty="0"/>
              <a:t> about Reality</a:t>
            </a:r>
            <a:endParaRPr lang="en-GB" sz="2000" i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99575F-0C9A-DE63-2044-D4560AE3731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9000331" y="1799488"/>
            <a:ext cx="0" cy="10080256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4AFCC-04FD-9ECC-0851-0B23D308A12B}"/>
              </a:ext>
            </a:extLst>
          </p:cNvPr>
          <p:cNvSpPr/>
          <p:nvPr/>
        </p:nvSpPr>
        <p:spPr>
          <a:xfrm>
            <a:off x="4466126" y="5669616"/>
            <a:ext cx="3852000" cy="234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Body</a:t>
            </a:r>
          </a:p>
          <a:p>
            <a:pPr algn="ctr"/>
            <a:r>
              <a:rPr lang="fr-FR" sz="2000" i="1" dirty="0"/>
              <a:t>Affective </a:t>
            </a:r>
            <a:r>
              <a:rPr lang="fr-FR" sz="2000" i="1" dirty="0" err="1"/>
              <a:t>reactions</a:t>
            </a:r>
            <a:r>
              <a:rPr lang="fr-FR" sz="2000" i="1" dirty="0"/>
              <a:t>, </a:t>
            </a:r>
            <a:r>
              <a:rPr lang="fr-FR" sz="2000" i="1" dirty="0" err="1"/>
              <a:t>Bodily</a:t>
            </a:r>
            <a:r>
              <a:rPr lang="fr-FR" sz="2000" i="1" dirty="0"/>
              <a:t> </a:t>
            </a:r>
            <a:r>
              <a:rPr lang="fr-FR" sz="2000" i="1" dirty="0" err="1"/>
              <a:t>Signals</a:t>
            </a:r>
            <a:r>
              <a:rPr lang="fr-FR" sz="2000" i="1" dirty="0"/>
              <a:t>,</a:t>
            </a:r>
          </a:p>
          <a:p>
            <a:pPr algn="ctr"/>
            <a:r>
              <a:rPr lang="fr-FR" sz="2000" i="1" dirty="0" err="1"/>
              <a:t>Interoception</a:t>
            </a:r>
            <a:r>
              <a:rPr lang="fr-FR" sz="2000" i="1" dirty="0"/>
              <a:t>, </a:t>
            </a:r>
            <a:r>
              <a:rPr lang="fr-FR" sz="2000" i="1" dirty="0" err="1"/>
              <a:t>Embodiment</a:t>
            </a:r>
            <a:endParaRPr lang="en-GB" sz="20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F19F-56E4-D65F-43B3-02A33987D483}"/>
              </a:ext>
            </a:extLst>
          </p:cNvPr>
          <p:cNvSpPr/>
          <p:nvPr/>
        </p:nvSpPr>
        <p:spPr>
          <a:xfrm>
            <a:off x="9682116" y="5669616"/>
            <a:ext cx="3852000" cy="23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Mind</a:t>
            </a:r>
            <a:endParaRPr lang="fr-FR" sz="4000" b="1" dirty="0"/>
          </a:p>
          <a:p>
            <a:pPr algn="ctr"/>
            <a:r>
              <a:rPr lang="fr-FR" sz="2000" i="1" dirty="0"/>
              <a:t>Cognitive Control, </a:t>
            </a:r>
            <a:r>
              <a:rPr lang="fr-FR" sz="2000" i="1" dirty="0" err="1"/>
              <a:t>Executive</a:t>
            </a:r>
            <a:r>
              <a:rPr lang="fr-FR" sz="2000" i="1" dirty="0"/>
              <a:t> </a:t>
            </a:r>
            <a:r>
              <a:rPr lang="fr-FR" sz="2000" i="1" dirty="0" err="1"/>
              <a:t>functions</a:t>
            </a:r>
            <a:r>
              <a:rPr lang="fr-FR" sz="2000" i="1" dirty="0"/>
              <a:t>, </a:t>
            </a:r>
            <a:r>
              <a:rPr lang="fr-FR" sz="2000" i="1" dirty="0" err="1"/>
              <a:t>Suggestibility</a:t>
            </a:r>
            <a:endParaRPr lang="en-GB" sz="2000" i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0E244C3-E1E5-02DD-AFC2-A82911B17308}"/>
              </a:ext>
            </a:extLst>
          </p:cNvPr>
          <p:cNvGrpSpPr/>
          <p:nvPr/>
        </p:nvGrpSpPr>
        <p:grpSpPr>
          <a:xfrm>
            <a:off x="14220331" y="4274552"/>
            <a:ext cx="3600000" cy="5130128"/>
            <a:chOff x="14215900" y="4274552"/>
            <a:chExt cx="3783921" cy="513012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511ED1-CFA2-6504-6FE0-550165F192C8}"/>
                </a:ext>
              </a:extLst>
            </p:cNvPr>
            <p:cNvSpPr/>
            <p:nvPr/>
          </p:nvSpPr>
          <p:spPr>
            <a:xfrm>
              <a:off x="14215900" y="4274552"/>
              <a:ext cx="3783921" cy="5130128"/>
            </a:xfrm>
            <a:prstGeom prst="round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5000"/>
                        </a14:imgEffect>
                        <a14:imgEffect>
                          <a14:saturation sat="0"/>
                        </a14:imgEffect>
                        <a14:imgEffect>
                          <a14:brightnessContrast bright="-6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tile tx="0" ty="0" sx="69000" sy="69000" flip="none" algn="ct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612C13-8DD7-8F95-4A59-8E58A0D83E1A}"/>
                </a:ext>
              </a:extLst>
            </p:cNvPr>
            <p:cNvSpPr/>
            <p:nvPr/>
          </p:nvSpPr>
          <p:spPr>
            <a:xfrm>
              <a:off x="14398649" y="4274552"/>
              <a:ext cx="3601172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chemeClr val="bg1"/>
                  </a:solidFill>
                </a:rPr>
                <a:t>Neuropsychological</a:t>
              </a:r>
              <a:r>
                <a:rPr lang="fr-FR" sz="2800" b="1" dirty="0">
                  <a:solidFill>
                    <a:schemeClr val="bg1"/>
                  </a:solidFill>
                </a:rPr>
                <a:t> Profile</a:t>
              </a:r>
            </a:p>
            <a:p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Who are we?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Sense of Self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Core Personality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…</a:t>
              </a:r>
            </a:p>
            <a:p>
              <a:endParaRPr lang="en-GB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How to measure it?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Psychometry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Clinical applications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36259EA-563C-98D5-00A1-6A7A6B2402B3}"/>
              </a:ext>
            </a:extLst>
          </p:cNvPr>
          <p:cNvGrpSpPr/>
          <p:nvPr/>
        </p:nvGrpSpPr>
        <p:grpSpPr>
          <a:xfrm>
            <a:off x="180331" y="4274552"/>
            <a:ext cx="3600000" cy="5130128"/>
            <a:chOff x="0" y="4274552"/>
            <a:chExt cx="3783921" cy="513012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C71413-4EB8-A986-3AEE-C765FD5F7080}"/>
                </a:ext>
              </a:extLst>
            </p:cNvPr>
            <p:cNvSpPr/>
            <p:nvPr/>
          </p:nvSpPr>
          <p:spPr>
            <a:xfrm>
              <a:off x="0" y="4274552"/>
              <a:ext cx="3783921" cy="5130128"/>
            </a:xfrm>
            <a:prstGeom prst="roundRect">
              <a:avLst/>
            </a:prstGeom>
            <a:blipFill dpi="0" rotWithShape="1">
              <a:blip r:embed="rId7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8000"/>
                        </a14:imgEffect>
                      </a14:imgLayer>
                    </a14:imgProps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rcRect/>
              <a:tile tx="0" ty="0" sx="52000" sy="52000" flip="none" algn="ct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86CABB-DAF6-B3F7-E008-BE28EAEC6D6D}"/>
                </a:ext>
              </a:extLst>
            </p:cNvPr>
            <p:cNvSpPr/>
            <p:nvPr/>
          </p:nvSpPr>
          <p:spPr>
            <a:xfrm>
              <a:off x="176543" y="4274552"/>
              <a:ext cx="3607374" cy="5130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b="1" dirty="0" err="1">
                  <a:solidFill>
                    <a:schemeClr val="bg1"/>
                  </a:solidFill>
                </a:rPr>
                <a:t>Metascience</a:t>
              </a:r>
              <a:r>
                <a:rPr lang="fr-FR" sz="2800" b="1" dirty="0">
                  <a:solidFill>
                    <a:schemeClr val="bg1"/>
                  </a:solidFill>
                </a:rPr>
                <a:t> </a:t>
              </a:r>
            </a:p>
            <a:p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fr-FR" sz="2000" b="1" dirty="0">
                  <a:solidFill>
                    <a:schemeClr val="bg1"/>
                  </a:solidFill>
                </a:rPr>
                <a:t>Tools</a:t>
              </a:r>
            </a:p>
            <a:p>
              <a:r>
                <a:rPr lang="fr-FR" sz="2000" i="1" dirty="0" err="1">
                  <a:solidFill>
                    <a:schemeClr val="bg1"/>
                  </a:solidFill>
                </a:rPr>
                <a:t>Improving</a:t>
              </a:r>
              <a:r>
                <a:rPr lang="fr-FR" sz="2000" i="1" dirty="0">
                  <a:solidFill>
                    <a:schemeClr val="bg1"/>
                  </a:solidFill>
                </a:rPr>
                <a:t> science</a:t>
              </a:r>
            </a:p>
            <a:p>
              <a:r>
                <a:rPr lang="fr-FR" sz="2000" i="1" dirty="0" err="1">
                  <a:solidFill>
                    <a:schemeClr val="bg1"/>
                  </a:solidFill>
                </a:rPr>
                <a:t>Developping</a:t>
              </a:r>
              <a:r>
                <a:rPr lang="fr-FR" sz="2000" i="1" dirty="0">
                  <a:solidFill>
                    <a:schemeClr val="bg1"/>
                  </a:solidFill>
                </a:rPr>
                <a:t> </a:t>
              </a:r>
              <a:r>
                <a:rPr lang="fr-FR" sz="2000" i="1" dirty="0" err="1">
                  <a:solidFill>
                    <a:schemeClr val="bg1"/>
                  </a:solidFill>
                </a:rPr>
                <a:t>tools</a:t>
              </a:r>
              <a:endParaRPr lang="fr-FR" sz="2000" i="1" dirty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000" b="1" dirty="0">
                <a:solidFill>
                  <a:schemeClr val="bg1"/>
                </a:solidFill>
              </a:endParaRPr>
            </a:p>
            <a:p>
              <a:r>
                <a:rPr lang="en-GB" sz="2000" b="1" dirty="0">
                  <a:solidFill>
                    <a:schemeClr val="bg1"/>
                  </a:solidFill>
                </a:rPr>
                <a:t>Context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History</a:t>
              </a:r>
            </a:p>
            <a:p>
              <a:r>
                <a:rPr lang="en-GB" sz="2000" i="1" dirty="0">
                  <a:solidFill>
                    <a:schemeClr val="bg1"/>
                  </a:solidFill>
                </a:rPr>
                <a:t>Philosophy of science</a:t>
              </a:r>
            </a:p>
            <a:p>
              <a:endParaRPr lang="en-GB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321B8F-89BD-1828-83F6-B9AC9090E00B}"/>
              </a:ext>
            </a:extLst>
          </p:cNvPr>
          <p:cNvCxnSpPr>
            <a:cxnSpLocks/>
          </p:cNvCxnSpPr>
          <p:nvPr/>
        </p:nvCxnSpPr>
        <p:spPr>
          <a:xfrm rot="17100000">
            <a:off x="4527911" y="3751268"/>
            <a:ext cx="39035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DF55DA-DD13-B3CC-EB27-065C18ED7565}"/>
              </a:ext>
            </a:extLst>
          </p:cNvPr>
          <p:cNvCxnSpPr>
            <a:cxnSpLocks/>
          </p:cNvCxnSpPr>
          <p:nvPr/>
        </p:nvCxnSpPr>
        <p:spPr>
          <a:xfrm rot="17100000" flipH="1">
            <a:off x="4327997" y="3904463"/>
            <a:ext cx="3540506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39FD09-5BDB-8BB3-C13F-B6078E47D37E}"/>
              </a:ext>
            </a:extLst>
          </p:cNvPr>
          <p:cNvCxnSpPr>
            <a:cxnSpLocks/>
          </p:cNvCxnSpPr>
          <p:nvPr/>
        </p:nvCxnSpPr>
        <p:spPr>
          <a:xfrm rot="4500000" flipH="1">
            <a:off x="9570455" y="3773417"/>
            <a:ext cx="39035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DC06A5-9756-5761-6DB4-87B3396C43D4}"/>
              </a:ext>
            </a:extLst>
          </p:cNvPr>
          <p:cNvCxnSpPr>
            <a:cxnSpLocks/>
          </p:cNvCxnSpPr>
          <p:nvPr/>
        </p:nvCxnSpPr>
        <p:spPr>
          <a:xfrm rot="4500000">
            <a:off x="10102471" y="3904464"/>
            <a:ext cx="3540506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936FFD5-07F3-5742-4597-CB452CD8E461}"/>
              </a:ext>
            </a:extLst>
          </p:cNvPr>
          <p:cNvCxnSpPr>
            <a:cxnSpLocks/>
          </p:cNvCxnSpPr>
          <p:nvPr/>
        </p:nvCxnSpPr>
        <p:spPr>
          <a:xfrm rot="17100000">
            <a:off x="9623493" y="10008536"/>
            <a:ext cx="39692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BF3827-FDE8-D62D-EFBB-3385D1B09F70}"/>
              </a:ext>
            </a:extLst>
          </p:cNvPr>
          <p:cNvCxnSpPr>
            <a:cxnSpLocks/>
          </p:cNvCxnSpPr>
          <p:nvPr/>
        </p:nvCxnSpPr>
        <p:spPr>
          <a:xfrm rot="4500000" flipH="1">
            <a:off x="4407925" y="10008536"/>
            <a:ext cx="396924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035002-B4E1-D0F7-BA14-E4E389087072}"/>
              </a:ext>
            </a:extLst>
          </p:cNvPr>
          <p:cNvSpPr/>
          <p:nvPr/>
        </p:nvSpPr>
        <p:spPr>
          <a:xfrm>
            <a:off x="5580331" y="11879744"/>
            <a:ext cx="6840000" cy="1620000"/>
          </a:xfrm>
          <a:prstGeom prst="round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rcRect/>
            <a:tile tx="0" ty="-30480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/>
              <a:t>Willpower</a:t>
            </a:r>
            <a:endParaRPr lang="fr-FR" sz="4000" b="1" dirty="0"/>
          </a:p>
          <a:p>
            <a:pPr algn="ctr"/>
            <a:r>
              <a:rPr lang="fr-FR" sz="2000" i="1" dirty="0" err="1"/>
              <a:t>Voluntary</a:t>
            </a:r>
            <a:r>
              <a:rPr lang="fr-FR" sz="2000" i="1" dirty="0"/>
              <a:t> control of </a:t>
            </a:r>
            <a:r>
              <a:rPr lang="fr-FR" sz="2000" i="1" dirty="0" err="1"/>
              <a:t>oneself</a:t>
            </a:r>
            <a:r>
              <a:rPr lang="fr-FR" sz="4000" b="1" dirty="0"/>
              <a:t> </a:t>
            </a:r>
            <a:endParaRPr lang="en-GB" sz="4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4A2964-B310-15C0-D4C5-D4537A9AAFBE}"/>
              </a:ext>
            </a:extLst>
          </p:cNvPr>
          <p:cNvSpPr/>
          <p:nvPr/>
        </p:nvSpPr>
        <p:spPr>
          <a:xfrm>
            <a:off x="248270" y="10099484"/>
            <a:ext cx="3426134" cy="3400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chemeClr val="bg1"/>
                </a:solidFill>
              </a:rPr>
              <a:t>Methods</a:t>
            </a:r>
          </a:p>
          <a:p>
            <a:endParaRPr lang="fr-FR" sz="20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Computational modelling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Bayesian inference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Signal processing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Neuroimaging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Chaos theory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i="1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" name="Picture 5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3B847E2B-70BD-43B2-73A2-C40C81EAA0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" y="179743"/>
            <a:ext cx="3559879" cy="161974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47151-1F3F-9893-919E-FB2E737760B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318126" y="6839616"/>
            <a:ext cx="1363990" cy="0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E397DB0-6493-FC3C-BDED-7C53BC784688}"/>
              </a:ext>
            </a:extLst>
          </p:cNvPr>
          <p:cNvSpPr/>
          <p:nvPr/>
        </p:nvSpPr>
        <p:spPr>
          <a:xfrm>
            <a:off x="11834035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DoggoNogo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192E2-DD66-AC29-2401-FE7A2D9583DF}"/>
              </a:ext>
            </a:extLst>
          </p:cNvPr>
          <p:cNvSpPr/>
          <p:nvPr/>
        </p:nvSpPr>
        <p:spPr>
          <a:xfrm>
            <a:off x="5839721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Interoception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Assessment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D53E9-0181-87BE-E925-1E4AB789BB08}"/>
              </a:ext>
            </a:extLst>
          </p:cNvPr>
          <p:cNvSpPr/>
          <p:nvPr/>
        </p:nvSpPr>
        <p:spPr>
          <a:xfrm>
            <a:off x="8923636" y="8211977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Emotion </a:t>
            </a:r>
            <a:r>
              <a:rPr lang="fr-FR" b="1" dirty="0" err="1">
                <a:solidFill>
                  <a:schemeClr val="bg1"/>
                </a:solidFill>
              </a:rPr>
              <a:t>Regulation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Task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D5D0E2-A7CC-9322-67F5-95DE2A560418}"/>
              </a:ext>
            </a:extLst>
          </p:cNvPr>
          <p:cNvSpPr/>
          <p:nvPr/>
        </p:nvSpPr>
        <p:spPr>
          <a:xfrm>
            <a:off x="6588334" y="259847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PrimalsInteroception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DC0B98-70CB-FADD-E1E1-3C85117DB274}"/>
              </a:ext>
            </a:extLst>
          </p:cNvPr>
          <p:cNvSpPr/>
          <p:nvPr/>
        </p:nvSpPr>
        <p:spPr>
          <a:xfrm>
            <a:off x="5843906" y="3477529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FakeNews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902B6-C7B5-4700-7B2A-6D05A1DEB116}"/>
              </a:ext>
            </a:extLst>
          </p:cNvPr>
          <p:cNvSpPr/>
          <p:nvPr/>
        </p:nvSpPr>
        <p:spPr>
          <a:xfrm>
            <a:off x="4452086" y="3136098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FictionEro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B24956-4AF3-B66B-D333-D30519E04EC7}"/>
              </a:ext>
            </a:extLst>
          </p:cNvPr>
          <p:cNvSpPr/>
          <p:nvPr/>
        </p:nvSpPr>
        <p:spPr>
          <a:xfrm>
            <a:off x="3841878" y="4847663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NeuroKit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5ECE9C-B996-B937-6043-9AC8BE449A35}"/>
              </a:ext>
            </a:extLst>
          </p:cNvPr>
          <p:cNvSpPr/>
          <p:nvPr/>
        </p:nvSpPr>
        <p:spPr>
          <a:xfrm>
            <a:off x="11745516" y="3132440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Pyllusion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285CD3-C19F-6ADB-6B8B-A72299647FEA}"/>
              </a:ext>
            </a:extLst>
          </p:cNvPr>
          <p:cNvSpPr/>
          <p:nvPr/>
        </p:nvSpPr>
        <p:spPr>
          <a:xfrm>
            <a:off x="11295572" y="2711884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IllusionGame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737813-6D6A-8804-C6AC-78C724D8F06B}"/>
              </a:ext>
            </a:extLst>
          </p:cNvPr>
          <p:cNvSpPr/>
          <p:nvPr/>
        </p:nvSpPr>
        <p:spPr>
          <a:xfrm>
            <a:off x="5568292" y="4288366"/>
            <a:ext cx="234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Avengers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09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/>
      <p:bldP spid="9" grpId="0"/>
      <p:bldP spid="10" grpId="0"/>
      <p:bldP spid="11" grpId="0"/>
      <p:bldP spid="19" grpId="0"/>
      <p:bldP spid="20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693</TotalTime>
  <Words>343</Words>
  <Application>Microsoft Office PowerPoint</Application>
  <PresentationFormat>Custom</PresentationFormat>
  <Paragraphs>132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 (Dr)</dc:creator>
  <cp:lastModifiedBy>Dominique Makowski</cp:lastModifiedBy>
  <cp:revision>54</cp:revision>
  <dcterms:created xsi:type="dcterms:W3CDTF">2022-06-04T03:56:34Z</dcterms:created>
  <dcterms:modified xsi:type="dcterms:W3CDTF">2024-05-22T14:43:28Z</dcterms:modified>
</cp:coreProperties>
</file>